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92" r:id="rId4"/>
    <p:sldId id="289" r:id="rId5"/>
    <p:sldId id="290" r:id="rId6"/>
    <p:sldId id="293" r:id="rId7"/>
    <p:sldId id="294" r:id="rId8"/>
    <p:sldId id="296" r:id="rId9"/>
    <p:sldId id="299" r:id="rId10"/>
    <p:sldId id="300" r:id="rId11"/>
    <p:sldId id="301" r:id="rId12"/>
    <p:sldId id="297" r:id="rId13"/>
    <p:sldId id="298" r:id="rId14"/>
    <p:sldId id="302" r:id="rId15"/>
    <p:sldId id="303" r:id="rId16"/>
    <p:sldId id="26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8D9D8-4AE9-432D-850E-DC23783364D6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B61383-3772-4735-A3D7-D1442FF0618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B9493A-BD45-4E75-B090-94E371D10EB7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178E841-ED94-4CE4-97FC-E2F1478455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34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en-US" dirty="0" smtClean="0"/>
              <a:t>4 and 5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Multiply:</a:t>
            </a:r>
          </a:p>
          <a:p>
            <a:pPr>
              <a:buNone/>
            </a:pPr>
            <a:r>
              <a:rPr lang="en-US" dirty="0" smtClean="0"/>
              <a:t>x(x + 3)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994150" y="2017713"/>
          <a:ext cx="1104900" cy="228600"/>
        </p:xfrm>
        <a:graphic>
          <a:graphicData uri="http://schemas.openxmlformats.org/presentationml/2006/ole">
            <p:oleObj spid="_x0000_s26626" name="Equation" r:id="rId3" imgW="1104840" imgH="228600" progId="Equation.DSMT4">
              <p:embed/>
            </p:oleObj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1066800" y="3810000"/>
          <a:ext cx="2946400" cy="609600"/>
        </p:xfrm>
        <a:graphic>
          <a:graphicData uri="http://schemas.openxmlformats.org/presentationml/2006/ole">
            <p:oleObj spid="_x0000_s26627" name="Equation" r:id="rId4" imgW="110484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Multiply: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879850" y="1801813"/>
          <a:ext cx="1333500" cy="660400"/>
        </p:xfrm>
        <a:graphic>
          <a:graphicData uri="http://schemas.openxmlformats.org/presentationml/2006/ole">
            <p:oleObj spid="_x0000_s27650" name="Equation" r:id="rId3" imgW="1333440" imgH="660240" progId="Equation.DSMT4">
              <p:embed/>
            </p:oleObj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990600" y="2133600"/>
          <a:ext cx="3454400" cy="609600"/>
        </p:xfrm>
        <a:graphic>
          <a:graphicData uri="http://schemas.openxmlformats.org/presentationml/2006/ole">
            <p:oleObj spid="_x0000_s27651" name="Equation" r:id="rId4" imgW="1295280" imgH="228600" progId="Equation.DSMT4">
              <p:embed/>
            </p:oleObj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990600" y="3962400"/>
          <a:ext cx="3714750" cy="1143000"/>
        </p:xfrm>
        <a:graphic>
          <a:graphicData uri="http://schemas.openxmlformats.org/presentationml/2006/ole">
            <p:oleObj spid="_x0000_s27652" name="Equation" r:id="rId5" imgW="1485720" imgH="4572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1.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4.    </a:t>
            </a:r>
            <a:endParaRPr lang="en-US" dirty="0" smtClean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4083050" y="2017713"/>
          <a:ext cx="927100" cy="228600"/>
        </p:xfrm>
        <a:graphic>
          <a:graphicData uri="http://schemas.openxmlformats.org/presentationml/2006/ole">
            <p:oleObj spid="_x0000_s7181" name="Equation" r:id="rId3" imgW="927000" imgH="228600" progId="Equation.DSMT4">
              <p:embed/>
            </p:oleObj>
          </a:graphicData>
        </a:graphic>
      </p:graphicFrame>
      <p:graphicFrame>
        <p:nvGraphicFramePr>
          <p:cNvPr id="7182" name="Object 14"/>
          <p:cNvGraphicFramePr>
            <a:graphicFrameLocks noChangeAspect="1"/>
          </p:cNvGraphicFramePr>
          <p:nvPr/>
        </p:nvGraphicFramePr>
        <p:xfrm>
          <a:off x="1295399" y="1371600"/>
          <a:ext cx="859367" cy="533400"/>
        </p:xfrm>
        <a:graphic>
          <a:graphicData uri="http://schemas.openxmlformats.org/presentationml/2006/ole">
            <p:oleObj spid="_x0000_s7182" name="Equation" r:id="rId4" imgW="368280" imgH="228600" progId="Equation.DSMT4">
              <p:embed/>
            </p:oleObj>
          </a:graphicData>
        </a:graphic>
      </p:graphicFrame>
      <p:graphicFrame>
        <p:nvGraphicFramePr>
          <p:cNvPr id="7183" name="Object 15"/>
          <p:cNvGraphicFramePr>
            <a:graphicFrameLocks noChangeAspect="1"/>
          </p:cNvGraphicFramePr>
          <p:nvPr/>
        </p:nvGraphicFramePr>
        <p:xfrm>
          <a:off x="1295400" y="2362200"/>
          <a:ext cx="685800" cy="457200"/>
        </p:xfrm>
        <a:graphic>
          <a:graphicData uri="http://schemas.openxmlformats.org/presentationml/2006/ole">
            <p:oleObj spid="_x0000_s7183" name="Equation" r:id="rId5" imgW="342720" imgH="228600" progId="Equation.DSMT4">
              <p:embed/>
            </p:oleObj>
          </a:graphicData>
        </a:graphic>
      </p:graphicFrame>
      <p:graphicFrame>
        <p:nvGraphicFramePr>
          <p:cNvPr id="7184" name="Object 16"/>
          <p:cNvGraphicFramePr>
            <a:graphicFrameLocks noChangeAspect="1"/>
          </p:cNvGraphicFramePr>
          <p:nvPr/>
        </p:nvGraphicFramePr>
        <p:xfrm>
          <a:off x="1295399" y="3276600"/>
          <a:ext cx="1185333" cy="533400"/>
        </p:xfrm>
        <a:graphic>
          <a:graphicData uri="http://schemas.openxmlformats.org/presentationml/2006/ole">
            <p:oleObj spid="_x0000_s7184" name="Equation" r:id="rId6" imgW="507960" imgH="228600" progId="Equation.DSMT4">
              <p:embed/>
            </p:oleObj>
          </a:graphicData>
        </a:graphic>
      </p:graphicFrame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1371599" y="4267200"/>
          <a:ext cx="982133" cy="609600"/>
        </p:xfrm>
        <a:graphic>
          <a:graphicData uri="http://schemas.openxmlformats.org/presentationml/2006/ole">
            <p:oleObj spid="_x0000_s7185" name="Equation" r:id="rId7" imgW="36828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5.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6.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7. Evaluate if x = 2 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1295399" y="1447800"/>
          <a:ext cx="1456267" cy="609600"/>
        </p:xfrm>
        <a:graphic>
          <a:graphicData uri="http://schemas.openxmlformats.org/presentationml/2006/ole">
            <p:oleObj spid="_x0000_s25602" name="Equation" r:id="rId3" imgW="545760" imgH="228600" progId="Equation.DSMT4">
              <p:embed/>
            </p:oleObj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1295399" y="2743200"/>
          <a:ext cx="1456266" cy="609600"/>
        </p:xfrm>
        <a:graphic>
          <a:graphicData uri="http://schemas.openxmlformats.org/presentationml/2006/ole">
            <p:oleObj spid="_x0000_s25603" name="Equation" r:id="rId4" imgW="545760" imgH="228600" progId="Equation.DSMT4">
              <p:embed/>
            </p:oleObj>
          </a:graphicData>
        </a:graphic>
      </p:graphicFrame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1295399" y="4876800"/>
          <a:ext cx="2472267" cy="609600"/>
        </p:xfrm>
        <a:graphic>
          <a:graphicData uri="http://schemas.openxmlformats.org/presentationml/2006/ole">
            <p:oleObj spid="_x0000_s25605" name="Equation" r:id="rId5" imgW="92700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1.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4.    </a:t>
            </a:r>
            <a:endParaRPr lang="en-US" dirty="0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1371599" y="1447800"/>
          <a:ext cx="1171575" cy="457200"/>
        </p:xfrm>
        <a:graphic>
          <a:graphicData uri="http://schemas.openxmlformats.org/presentationml/2006/ole">
            <p:oleObj spid="_x0000_s28674" name="Equation" r:id="rId3" imgW="520560" imgH="203040" progId="Equation.DSMT4">
              <p:embed/>
            </p:oleObj>
          </a:graphicData>
        </a:graphic>
      </p:graphicFrame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1447799" y="2362200"/>
          <a:ext cx="1343025" cy="457200"/>
        </p:xfrm>
        <a:graphic>
          <a:graphicData uri="http://schemas.openxmlformats.org/presentationml/2006/ole">
            <p:oleObj spid="_x0000_s28675" name="Equation" r:id="rId4" imgW="596880" imgH="203040" progId="Equation.DSMT4">
              <p:embed/>
            </p:oleObj>
          </a:graphicData>
        </a:graphic>
      </p:graphicFrame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1371598" y="3276599"/>
          <a:ext cx="2286001" cy="1068779"/>
        </p:xfrm>
        <a:graphic>
          <a:graphicData uri="http://schemas.openxmlformats.org/presentationml/2006/ole">
            <p:oleObj spid="_x0000_s28676" name="Equation" r:id="rId5" imgW="977760" imgH="457200" progId="Equation.DSMT4">
              <p:embed/>
            </p:oleObj>
          </a:graphicData>
        </a:graphic>
      </p:graphicFrame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1371600" y="4724400"/>
          <a:ext cx="2438400" cy="585216"/>
        </p:xfrm>
        <a:graphic>
          <a:graphicData uri="http://schemas.openxmlformats.org/presentationml/2006/ole">
            <p:oleObj spid="_x0000_s28677" name="Equation" r:id="rId6" imgW="95220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5.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Solve.</a:t>
            </a:r>
          </a:p>
          <a:p>
            <a:pPr>
              <a:buNone/>
            </a:pPr>
            <a:r>
              <a:rPr lang="en-US" dirty="0" smtClean="0"/>
              <a:t>6.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7.  </a:t>
            </a:r>
            <a:endParaRPr lang="en-US" dirty="0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1295400" y="1371600"/>
          <a:ext cx="3860800" cy="609600"/>
        </p:xfrm>
        <a:graphic>
          <a:graphicData uri="http://schemas.openxmlformats.org/presentationml/2006/ole">
            <p:oleObj spid="_x0000_s29698" name="Equation" r:id="rId3" imgW="1447560" imgH="228600" progId="Equation.DSMT4">
              <p:embed/>
            </p:oleObj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1371599" y="3429000"/>
          <a:ext cx="3692769" cy="1828800"/>
        </p:xfrm>
        <a:graphic>
          <a:graphicData uri="http://schemas.openxmlformats.org/presentationml/2006/ole">
            <p:oleObj spid="_x0000_s29699" name="Equation" r:id="rId4" imgW="1333440" imgH="6602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Homework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sz="4800" b="1" dirty="0" smtClean="0"/>
              <a:t>Pg. </a:t>
            </a:r>
            <a:r>
              <a:rPr lang="en-US" sz="4800" b="1" dirty="0" smtClean="0"/>
              <a:t>156; </a:t>
            </a:r>
            <a:r>
              <a:rPr lang="en-US" sz="4800" b="1" dirty="0" smtClean="0"/>
              <a:t>2</a:t>
            </a:r>
            <a:r>
              <a:rPr lang="en-US" sz="4800" b="1" dirty="0" smtClean="0"/>
              <a:t>-24 (even)</a:t>
            </a:r>
          </a:p>
          <a:p>
            <a:pPr>
              <a:buFont typeface="Arial" charset="0"/>
              <a:buChar char="•"/>
            </a:pPr>
            <a:r>
              <a:rPr lang="en-US" sz="4800" b="1" dirty="0" smtClean="0"/>
              <a:t>Pg. 159; 3-36 (</a:t>
            </a:r>
            <a:r>
              <a:rPr lang="en-US" sz="4800" b="1" dirty="0" err="1" smtClean="0"/>
              <a:t>mult</a:t>
            </a:r>
            <a:r>
              <a:rPr lang="en-US" sz="4800" b="1" dirty="0" smtClean="0"/>
              <a:t>. of 3)</a:t>
            </a:r>
            <a:endParaRPr lang="en-US" sz="4800" b="1" dirty="0" smtClean="0"/>
          </a:p>
          <a:p>
            <a:pPr>
              <a:buFont typeface="Arial" charset="0"/>
              <a:buChar char="•"/>
            </a:pPr>
            <a:endParaRPr lang="en-US" sz="4800" b="1" dirty="0" smtClean="0"/>
          </a:p>
          <a:p>
            <a:pPr>
              <a:buNone/>
            </a:pPr>
            <a:endParaRPr lang="en-US" sz="4800" b="1" dirty="0" smtClean="0"/>
          </a:p>
          <a:p>
            <a:pPr>
              <a:buNone/>
            </a:pPr>
            <a:endParaRPr lang="en-US" sz="4800" b="1" dirty="0" smtClean="0"/>
          </a:p>
          <a:p>
            <a:pPr>
              <a:buNone/>
            </a:pPr>
            <a:endParaRPr lang="en-US" sz="4800" b="1" dirty="0" smtClean="0"/>
          </a:p>
          <a:p>
            <a:pPr>
              <a:buNone/>
            </a:pPr>
            <a:endParaRPr lang="en-US" sz="4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Objectives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Find powers of monomials</a:t>
            </a:r>
          </a:p>
          <a:p>
            <a:r>
              <a:rPr lang="en-US" sz="4000" dirty="0" smtClean="0"/>
              <a:t>Multiply polynomials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Notice that		        or  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178300" y="2017713"/>
          <a:ext cx="736600" cy="228600"/>
        </p:xfrm>
        <a:graphic>
          <a:graphicData uri="http://schemas.openxmlformats.org/presentationml/2006/ole">
            <p:oleObj spid="_x0000_s1035" name="Equation" r:id="rId3" imgW="736560" imgH="228600" progId="Equation.DSMT4">
              <p:embed/>
            </p:oleObj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1066800" y="1676400"/>
          <a:ext cx="6223000" cy="762000"/>
        </p:xfrm>
        <a:graphic>
          <a:graphicData uri="http://schemas.openxmlformats.org/presentationml/2006/ole">
            <p:oleObj spid="_x0000_s1036" name="Equation" r:id="rId4" imgW="1866600" imgH="228600" progId="Equation.DSMT4">
              <p:embed/>
            </p:oleObj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2590800" y="2667000"/>
          <a:ext cx="880534" cy="609600"/>
        </p:xfrm>
        <a:graphic>
          <a:graphicData uri="http://schemas.openxmlformats.org/presentationml/2006/ole">
            <p:oleObj spid="_x0000_s1037" name="Equation" r:id="rId5" imgW="330120" imgH="228600" progId="Equation.DSMT4">
              <p:embed/>
            </p:oleObj>
          </a:graphicData>
        </a:graphic>
      </p:graphicFrame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3429000" y="2667000"/>
          <a:ext cx="866775" cy="533400"/>
        </p:xfrm>
        <a:graphic>
          <a:graphicData uri="http://schemas.openxmlformats.org/presentationml/2006/ole">
            <p:oleObj spid="_x0000_s1038" name="Equation" r:id="rId6" imgW="330120" imgH="203040" progId="Equation.DSMT4">
              <p:embed/>
            </p:oleObj>
          </a:graphicData>
        </a:graphic>
      </p:graphicFrame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4724400" y="2667000"/>
          <a:ext cx="731520" cy="609600"/>
        </p:xfrm>
        <a:graphic>
          <a:graphicData uri="http://schemas.openxmlformats.org/presentationml/2006/ole">
            <p:oleObj spid="_x0000_s1039" name="Equation" r:id="rId7" imgW="228600" imgH="2030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sz="3200" dirty="0" smtClean="0"/>
              <a:t>1.</a:t>
            </a:r>
          </a:p>
          <a:p>
            <a:pPr marL="514350" indent="-514350">
              <a:buNone/>
            </a:pPr>
            <a:endParaRPr lang="en-US" sz="3200" dirty="0" smtClean="0"/>
          </a:p>
          <a:p>
            <a:pPr marL="514350" indent="-514350">
              <a:buNone/>
            </a:pPr>
            <a:r>
              <a:rPr lang="en-US" sz="3200" dirty="0" smtClean="0"/>
              <a:t>2. </a:t>
            </a:r>
          </a:p>
          <a:p>
            <a:pPr marL="514350" indent="-514350">
              <a:buNone/>
            </a:pPr>
            <a:endParaRPr lang="en-US" sz="3200" dirty="0" smtClean="0"/>
          </a:p>
          <a:p>
            <a:pPr marL="514350" indent="-514350">
              <a:buNone/>
            </a:pPr>
            <a:r>
              <a:rPr lang="en-US" sz="3200" dirty="0" smtClean="0"/>
              <a:t>3.</a:t>
            </a:r>
            <a:r>
              <a:rPr lang="en-US" sz="3200" dirty="0" smtClean="0"/>
              <a:t>				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1371600" y="1371600"/>
          <a:ext cx="800100" cy="533400"/>
        </p:xfrm>
        <a:graphic>
          <a:graphicData uri="http://schemas.openxmlformats.org/presentationml/2006/ole">
            <p:oleObj spid="_x0000_s19458" name="Equation" r:id="rId3" imgW="342720" imgH="228600" progId="Equation.DSMT4">
              <p:embed/>
            </p:oleObj>
          </a:graphicData>
        </a:graphic>
      </p:graphicFrame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1447799" y="2590800"/>
          <a:ext cx="1214967" cy="533400"/>
        </p:xfrm>
        <a:graphic>
          <a:graphicData uri="http://schemas.openxmlformats.org/presentationml/2006/ole">
            <p:oleObj spid="_x0000_s19459" name="Equation" r:id="rId4" imgW="520560" imgH="228600" progId="Equation.DSMT4">
              <p:embed/>
            </p:oleObj>
          </a:graphicData>
        </a:graphic>
      </p:graphicFrame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1524000" y="3810000"/>
          <a:ext cx="948267" cy="609600"/>
        </p:xfrm>
        <a:graphic>
          <a:graphicData uri="http://schemas.openxmlformats.org/presentationml/2006/ole">
            <p:oleObj spid="_x0000_s19460" name="Equation" r:id="rId5" imgW="35532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Rule of </a:t>
            </a:r>
            <a:r>
              <a:rPr lang="en-US" dirty="0" smtClean="0"/>
              <a:t>E</a:t>
            </a:r>
            <a:r>
              <a:rPr lang="en-US" dirty="0" smtClean="0"/>
              <a:t>xponents for a Power of a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200" dirty="0" smtClean="0"/>
              <a:t>For all positive integers </a:t>
            </a:r>
            <a:r>
              <a:rPr lang="en-US" sz="3200" i="1" dirty="0" smtClean="0"/>
              <a:t>m</a:t>
            </a:r>
            <a:r>
              <a:rPr lang="en-US" sz="3200" dirty="0" smtClean="0"/>
              <a:t> and </a:t>
            </a:r>
            <a:r>
              <a:rPr lang="en-US" sz="3200" i="1" dirty="0" smtClean="0"/>
              <a:t>n</a:t>
            </a:r>
            <a:r>
              <a:rPr lang="en-US" sz="3200" dirty="0" smtClean="0"/>
              <a:t>: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en-US" sz="3200" dirty="0" smtClean="0"/>
              <a:t>To find a power of a power, you multiply the exponents.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en-US" sz="3200" dirty="0" smtClean="0"/>
              <a:t> </a:t>
            </a:r>
            <a:endParaRPr lang="en-US" sz="3200" dirty="0"/>
          </a:p>
        </p:txBody>
      </p: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990599" y="2438400"/>
          <a:ext cx="2455333" cy="762000"/>
        </p:xfrm>
        <a:graphic>
          <a:graphicData uri="http://schemas.openxmlformats.org/presentationml/2006/ole">
            <p:oleObj spid="_x0000_s2054" name="Equation" r:id="rId3" imgW="73656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Rule of Exponents for a Power of a 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</a:t>
            </a:r>
            <a:r>
              <a:rPr lang="en-US" dirty="0" smtClean="0"/>
              <a:t>For every positive integer </a:t>
            </a:r>
            <a:r>
              <a:rPr lang="en-US" i="1" dirty="0" smtClean="0"/>
              <a:t>m</a:t>
            </a:r>
            <a:r>
              <a:rPr lang="en-US" dirty="0" smtClean="0"/>
              <a:t>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To find a power of a product, you find the power of each factor and then multiply.</a:t>
            </a:r>
            <a:endParaRPr lang="en-US" dirty="0" smtClean="0"/>
          </a:p>
        </p:txBody>
      </p:sp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1142999" y="2362200"/>
          <a:ext cx="2455333" cy="762000"/>
        </p:xfrm>
        <a:graphic>
          <a:graphicData uri="http://schemas.openxmlformats.org/presentationml/2006/ole">
            <p:oleObj spid="_x0000_s3082" name="Equation" r:id="rId3" imgW="73656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</a:t>
            </a:r>
            <a:r>
              <a:rPr lang="en-US" dirty="0" smtClean="0"/>
              <a:t>Simplify: 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413250" y="2030413"/>
          <a:ext cx="266700" cy="203200"/>
        </p:xfrm>
        <a:graphic>
          <a:graphicData uri="http://schemas.openxmlformats.org/presentationml/2006/ole">
            <p:oleObj spid="_x0000_s4103" name="Equation" r:id="rId3" imgW="266400" imgH="203040" progId="Equation.DSMT4">
              <p:embed/>
            </p:oleObj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2438400" y="1447800"/>
          <a:ext cx="1333500" cy="685800"/>
        </p:xfrm>
        <a:graphic>
          <a:graphicData uri="http://schemas.openxmlformats.org/presentationml/2006/ole">
            <p:oleObj spid="_x0000_s4104" name="Equation" r:id="rId4" imgW="44424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788670" lvl="1" indent="-514350">
              <a:buNone/>
            </a:pPr>
            <a:r>
              <a:rPr lang="en-US" dirty="0" smtClean="0"/>
              <a:t>Evaluate if </a:t>
            </a:r>
            <a:r>
              <a:rPr lang="en-US" i="1" dirty="0" smtClean="0"/>
              <a:t>t </a:t>
            </a:r>
            <a:r>
              <a:rPr lang="en-US" dirty="0" smtClean="0"/>
              <a:t>= 2.</a:t>
            </a:r>
          </a:p>
          <a:p>
            <a:pPr marL="788670" lvl="1" indent="-514350">
              <a:buNone/>
            </a:pPr>
            <a:endParaRPr lang="en-US" dirty="0" smtClean="0"/>
          </a:p>
          <a:p>
            <a:pPr marL="788670" lvl="1" indent="-514350">
              <a:buNone/>
            </a:pPr>
            <a:r>
              <a:rPr lang="en-US" dirty="0" smtClean="0"/>
              <a:t>a.</a:t>
            </a:r>
          </a:p>
          <a:p>
            <a:pPr marL="788670" lvl="1" indent="-514350">
              <a:buNone/>
            </a:pPr>
            <a:endParaRPr lang="en-US" dirty="0" smtClean="0"/>
          </a:p>
          <a:p>
            <a:pPr marL="788670" lvl="1" indent="-514350">
              <a:buNone/>
            </a:pPr>
            <a:endParaRPr lang="en-US" dirty="0" smtClean="0"/>
          </a:p>
          <a:p>
            <a:pPr marL="788670" lvl="1" indent="-514350">
              <a:buNone/>
            </a:pPr>
            <a:r>
              <a:rPr lang="en-US" dirty="0" smtClean="0"/>
              <a:t>b.</a:t>
            </a:r>
          </a:p>
          <a:p>
            <a:pPr marL="788670" lvl="1" indent="-514350">
              <a:buNone/>
            </a:pPr>
            <a:endParaRPr lang="en-US" dirty="0" smtClean="0"/>
          </a:p>
          <a:p>
            <a:pPr marL="788670" lvl="1" indent="-514350">
              <a:buNone/>
            </a:pPr>
            <a:endParaRPr lang="en-US" dirty="0" smtClean="0"/>
          </a:p>
          <a:p>
            <a:pPr marL="788670" lvl="1" indent="-514350">
              <a:buNone/>
            </a:pPr>
            <a:r>
              <a:rPr lang="en-US" dirty="0" smtClean="0"/>
              <a:t>c.  </a:t>
            </a:r>
            <a:r>
              <a:rPr lang="en-US" dirty="0" smtClean="0"/>
              <a:t> </a:t>
            </a:r>
            <a:endParaRPr lang="en-US" dirty="0" smtClean="0"/>
          </a:p>
        </p:txBody>
      </p:sp>
      <p:graphicFrame>
        <p:nvGraphicFramePr>
          <p:cNvPr id="6155" name="Object 11"/>
          <p:cNvGraphicFramePr>
            <a:graphicFrameLocks noChangeAspect="1"/>
          </p:cNvGraphicFramePr>
          <p:nvPr/>
        </p:nvGraphicFramePr>
        <p:xfrm>
          <a:off x="1600200" y="2133600"/>
          <a:ext cx="533400" cy="533400"/>
        </p:xfrm>
        <a:graphic>
          <a:graphicData uri="http://schemas.openxmlformats.org/presentationml/2006/ole">
            <p:oleObj spid="_x0000_s6155" name="Equation" r:id="rId3" imgW="203040" imgH="203040" progId="Equation.DSMT4">
              <p:embed/>
            </p:oleObj>
          </a:graphicData>
        </a:graphic>
      </p:graphicFrame>
      <p:graphicFrame>
        <p:nvGraphicFramePr>
          <p:cNvPr id="6156" name="Object 12"/>
          <p:cNvGraphicFramePr>
            <a:graphicFrameLocks noChangeAspect="1"/>
          </p:cNvGraphicFramePr>
          <p:nvPr/>
        </p:nvGraphicFramePr>
        <p:xfrm>
          <a:off x="1600199" y="3429000"/>
          <a:ext cx="846667" cy="609600"/>
        </p:xfrm>
        <a:graphic>
          <a:graphicData uri="http://schemas.openxmlformats.org/presentationml/2006/ole">
            <p:oleObj spid="_x0000_s6156" name="Equation" r:id="rId4" imgW="317160" imgH="228600" progId="Equation.DSMT4">
              <p:embed/>
            </p:oleObj>
          </a:graphicData>
        </a:graphic>
      </p:graphicFrame>
      <p:graphicFrame>
        <p:nvGraphicFramePr>
          <p:cNvPr id="6157" name="Object 13"/>
          <p:cNvGraphicFramePr>
            <a:graphicFrameLocks noChangeAspect="1"/>
          </p:cNvGraphicFramePr>
          <p:nvPr/>
        </p:nvGraphicFramePr>
        <p:xfrm>
          <a:off x="1600200" y="4648199"/>
          <a:ext cx="762000" cy="580571"/>
        </p:xfrm>
        <a:graphic>
          <a:graphicData uri="http://schemas.openxmlformats.org/presentationml/2006/ole">
            <p:oleObj spid="_x0000_s6157" name="Equation" r:id="rId5" imgW="266400" imgH="2030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Multiplying Polynomials by Monomials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By using the distributive property, and the rules of exponents, you can multiply any polynomial by a monomial. You may multiply either horizontally or vertically.</a:t>
            </a:r>
            <a:endParaRPr lang="en-US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1749</TotalTime>
  <Words>219</Words>
  <Application>Microsoft Office PowerPoint</Application>
  <PresentationFormat>On-screen Show (4:3)</PresentationFormat>
  <Paragraphs>92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Equity</vt:lpstr>
      <vt:lpstr>MathType 6.0 Equation</vt:lpstr>
      <vt:lpstr>Chapter 4</vt:lpstr>
      <vt:lpstr>Objectives</vt:lpstr>
      <vt:lpstr>Example 1 </vt:lpstr>
      <vt:lpstr>Example 2</vt:lpstr>
      <vt:lpstr>Rule of Exponents for a Power of a Power</vt:lpstr>
      <vt:lpstr>Rule of Exponents for a Power of a Product</vt:lpstr>
      <vt:lpstr>Example 3</vt:lpstr>
      <vt:lpstr>Example 6</vt:lpstr>
      <vt:lpstr>Multiplying Polynomials by Monomials</vt:lpstr>
      <vt:lpstr>Example 1</vt:lpstr>
      <vt:lpstr>Example 2</vt:lpstr>
      <vt:lpstr>Guided Practice</vt:lpstr>
      <vt:lpstr>Guided Practice</vt:lpstr>
      <vt:lpstr>Guided Practice</vt:lpstr>
      <vt:lpstr>Guided Practice</vt:lpstr>
      <vt:lpstr>Homework</vt:lpstr>
    </vt:vector>
  </TitlesOfParts>
  <Company>Randolph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rplucker</dc:creator>
  <cp:lastModifiedBy>rplucker</cp:lastModifiedBy>
  <cp:revision>158</cp:revision>
  <dcterms:created xsi:type="dcterms:W3CDTF">2011-08-10T17:46:41Z</dcterms:created>
  <dcterms:modified xsi:type="dcterms:W3CDTF">2011-10-31T20:07:07Z</dcterms:modified>
</cp:coreProperties>
</file>